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notesMasterIdLst>
    <p:notesMasterId r:id="rId14"/>
  </p:notesMasterIdLst>
  <p:sldIdLst>
    <p:sldId id="256" r:id="rId2"/>
    <p:sldId id="257" r:id="rId3"/>
    <p:sldId id="296" r:id="rId4"/>
    <p:sldId id="297" r:id="rId5"/>
    <p:sldId id="259" r:id="rId6"/>
    <p:sldId id="298" r:id="rId7"/>
    <p:sldId id="300" r:id="rId8"/>
    <p:sldId id="301" r:id="rId9"/>
    <p:sldId id="302" r:id="rId10"/>
    <p:sldId id="260" r:id="rId11"/>
    <p:sldId id="303" r:id="rId12"/>
    <p:sldId id="29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ssion Intro" id="{300DC595-CCF5-4398-A147-5DFDDF32B33D}">
          <p14:sldIdLst>
            <p14:sldId id="256"/>
          </p14:sldIdLst>
        </p14:section>
        <p14:section name="PART 1: Warm UP" id="{F2CDBF4B-D7AF-480D-B0B3-837FEC11D953}">
          <p14:sldIdLst>
            <p14:sldId id="257"/>
            <p14:sldId id="296"/>
            <p14:sldId id="297"/>
          </p14:sldIdLst>
        </p14:section>
        <p14:section name="PART 2: Practical Review" id="{8C343DB1-F081-45AC-B627-FF8ECDF52D47}">
          <p14:sldIdLst>
            <p14:sldId id="259"/>
            <p14:sldId id="298"/>
            <p14:sldId id="300"/>
            <p14:sldId id="301"/>
            <p14:sldId id="302"/>
          </p14:sldIdLst>
        </p14:section>
        <p14:section name="PART 3: Direct Conversation" id="{789CC1E8-BFEA-4D74-A8CC-F9D4E0DD9E58}">
          <p14:sldIdLst>
            <p14:sldId id="260"/>
          </p14:sldIdLst>
        </p14:section>
        <p14:section name="PART 4: Homework OQ" id="{252D52EE-DE4A-46CD-8B7D-23EF71E70830}">
          <p14:sldIdLst>
            <p14:sldId id="303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11.png>
</file>

<file path=ppt/media/image12.png>
</file>

<file path=ppt/media/image2.jpe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122958-B9A6-4D21-8D9E-F0F8E8796062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8F0A9-90F5-48D6-9C87-FD93E3CEA0A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27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DB78A697-9D75-4DE8-8C28-1296A6CF43C1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9144" y="4882896"/>
            <a:ext cx="4050792" cy="1197864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8628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075A-B3CA-4308-8288-4AA3FDE33D80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82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74B8D-FEEF-4ACC-AE11-BD533592BCDC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113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6006-7E0B-4944-9FC8-8FFECA54B11C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0015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A3413-B80B-4905-8668-7292F4C8B0D5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3163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62-C6A4-45F9-A235-129F0C1DEF43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286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B764-976A-4040-BDCA-252C91CEE939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587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FC935-CE77-4008-BAD9-6108F00BE393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7007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562D5-4244-4B26-B385-E71032EABECD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09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967-1B7E-40AA-AAF7-BA98E0E039F7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523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1490F-3E6A-4544-9694-22B6007FE3C6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43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F9620-38BC-4982-922B-C904A70C41DD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8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6FC6-E80E-40CB-B83C-A6FFE3EF0BA6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182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863F-52DC-41B2-9D00-5A4E5632AC32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87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55614-3909-43DC-A067-7F9842F8B81D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433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29323-6A73-409C-86A6-9EAF0F851121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23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0176-F1D3-49EC-82F4-0915A3AC4184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348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50172865-FBF0-458A-BAFF-4F75173770F5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71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 rot="21420000">
            <a:off x="-374754" y="-1056092"/>
            <a:ext cx="9755187" cy="2766528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A2</a:t>
            </a:r>
            <a:r>
              <a:rPr lang="en-US" dirty="0" smtClean="0"/>
              <a:t> level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05</a:t>
            </a:r>
            <a:r>
              <a:rPr lang="en-US" dirty="0" smtClean="0"/>
              <a:t> Week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03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 rot="21420000">
            <a:off x="5014215" y="1578689"/>
            <a:ext cx="5702114" cy="770252"/>
          </a:xfrm>
        </p:spPr>
        <p:txBody>
          <a:bodyPr/>
          <a:lstStyle/>
          <a:p>
            <a:r>
              <a:rPr lang="en-US" sz="3600" cap="none" dirty="0" smtClean="0">
                <a:solidFill>
                  <a:srgbClr val="00B050"/>
                </a:solidFill>
              </a:rPr>
              <a:t>Saturday’s</a:t>
            </a:r>
            <a:r>
              <a:rPr lang="en-US" sz="3600" cap="none" dirty="0" smtClean="0">
                <a:solidFill>
                  <a:schemeClr val="accent6">
                    <a:lumMod val="50000"/>
                  </a:schemeClr>
                </a:solidFill>
              </a:rPr>
              <a:t> Speaking Session</a:t>
            </a:r>
            <a:endParaRPr lang="en-US" sz="3600" cap="none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078" y="4335043"/>
            <a:ext cx="1373778" cy="1373778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 rot="21414845">
            <a:off x="5480494" y="2638761"/>
            <a:ext cx="5325047" cy="3031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800" u="sng" dirty="0" smtClean="0">
                <a:latin typeface="Comic Sans MS" panose="030F0702030302020204" pitchFamily="66" charset="0"/>
              </a:rPr>
              <a:t>  Topic of the Session:</a:t>
            </a:r>
          </a:p>
          <a:p>
            <a:pPr algn="ctr"/>
            <a:r>
              <a:rPr lang="en-US" sz="3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Dream House</a:t>
            </a:r>
            <a:endParaRPr lang="en-US" sz="3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  <a:p>
            <a:pPr algn="ctr"/>
            <a:endParaRPr lang="en-US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  <a:p>
            <a:pPr algn="ctr"/>
            <a:r>
              <a:rPr lang="en-US" sz="3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Open your Imagination</a:t>
            </a:r>
            <a:endParaRPr lang="en-US" sz="3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1364">
            <a:off x="116716" y="1974828"/>
            <a:ext cx="5150292" cy="41133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01850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9395" y="-155434"/>
            <a:ext cx="10396882" cy="115196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3200" b="1" u="sng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</a:rPr>
              <a:t>PART 3: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Direct Conversation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59697" y="1157522"/>
            <a:ext cx="8104589" cy="1006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i="1" u="sng" cap="none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Open your imagination to create your PERFECT HOUSE...</a:t>
            </a:r>
            <a:r>
              <a:rPr lang="en-US" sz="2000" i="1" cap="none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</a:t>
            </a:r>
          </a:p>
          <a:p>
            <a:pPr>
              <a:lnSpc>
                <a:spcPct val="150000"/>
              </a:lnSpc>
            </a:pPr>
            <a:endParaRPr lang="en-US" sz="2000" cap="none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157" y="5436736"/>
            <a:ext cx="870661" cy="870661"/>
          </a:xfrm>
          <a:prstGeom prst="rect">
            <a:avLst/>
          </a:prstGeom>
        </p:spPr>
      </p:pic>
      <p:sp>
        <p:nvSpPr>
          <p:cNvPr id="8" name="Titre 1"/>
          <p:cNvSpPr txBox="1">
            <a:spLocks/>
          </p:cNvSpPr>
          <p:nvPr/>
        </p:nvSpPr>
        <p:spPr>
          <a:xfrm>
            <a:off x="149395" y="1773933"/>
            <a:ext cx="5547990" cy="33466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sz="1800" b="1" i="1" cap="none" dirty="0" smtClean="0">
              <a:solidFill>
                <a:schemeClr val="tx1"/>
              </a:solidFill>
              <a:latin typeface="Comic Sans MS" panose="030F0702030302020204" pitchFamily="66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b="1" i="1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Do you prefer to have your house in a city or outside the city?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b="1" i="1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How many floors do you need in your house?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b="1" i="1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Do you prefer to have the kitchen on the main floor or the second floor?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b="1" i="1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How about the other rooms? What rooms do you prefer to have in each floor?</a:t>
            </a: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332275" y="5358488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It’s time to SPEAK freely without fear or hesitation ... You are READY! </a:t>
            </a: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9506" y="0"/>
            <a:ext cx="1497886" cy="1554480"/>
          </a:xfrm>
          <a:prstGeom prst="rect">
            <a:avLst/>
          </a:prstGeom>
        </p:spPr>
      </p:pic>
      <p:sp>
        <p:nvSpPr>
          <p:cNvPr id="14" name="Titre 1"/>
          <p:cNvSpPr txBox="1">
            <a:spLocks/>
          </p:cNvSpPr>
          <p:nvPr/>
        </p:nvSpPr>
        <p:spPr>
          <a:xfrm>
            <a:off x="5943601" y="1773933"/>
            <a:ext cx="5547990" cy="33466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sz="1800" b="1" i="1" cap="none" dirty="0" smtClean="0">
              <a:solidFill>
                <a:schemeClr val="tx1"/>
              </a:solidFill>
              <a:latin typeface="Comic Sans MS" panose="030F0702030302020204" pitchFamily="66" charset="0"/>
            </a:endParaRPr>
          </a:p>
          <a:p>
            <a:pPr>
              <a:lnSpc>
                <a:spcPct val="150000"/>
              </a:lnSpc>
            </a:pPr>
            <a:r>
              <a:rPr lang="en-US" sz="1800" b="1" i="1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5. On which floor do you prefer to have your own bedroom? </a:t>
            </a:r>
          </a:p>
          <a:p>
            <a:pPr>
              <a:lnSpc>
                <a:spcPct val="150000"/>
              </a:lnSpc>
            </a:pPr>
            <a:r>
              <a:rPr lang="en-US" sz="1800" b="1" i="1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6. Would you prefer to have a basement in your dream house? </a:t>
            </a:r>
          </a:p>
          <a:p>
            <a:pPr>
              <a:lnSpc>
                <a:spcPct val="150000"/>
              </a:lnSpc>
            </a:pPr>
            <a:r>
              <a:rPr lang="en-US" sz="1800" b="1" i="1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7. Do you need a garage OR you prefer to park your car in a carport instead? </a:t>
            </a:r>
            <a:endParaRPr lang="en-US" sz="1800" b="1" i="1" cap="none" dirty="0">
              <a:solidFill>
                <a:schemeClr val="tx1"/>
              </a:solidFill>
              <a:latin typeface="Comic Sans MS" panose="030F0702030302020204" pitchFamily="66" charset="0"/>
            </a:endParaRPr>
          </a:p>
          <a:p>
            <a:pPr>
              <a:lnSpc>
                <a:spcPct val="150000"/>
              </a:lnSpc>
            </a:pPr>
            <a:r>
              <a:rPr lang="en-US" sz="1800" b="1" i="1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8. How a pool? Is it part of your plan? </a:t>
            </a:r>
          </a:p>
          <a:p>
            <a:pPr>
              <a:lnSpc>
                <a:spcPct val="150000"/>
              </a:lnSpc>
            </a:pPr>
            <a:r>
              <a:rPr lang="en-US" sz="1800" b="1" i="1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9. Is there anything else you want to add to your dream house? </a:t>
            </a:r>
          </a:p>
        </p:txBody>
      </p:sp>
    </p:spTree>
    <p:extLst>
      <p:ext uri="{BB962C8B-B14F-4D97-AF65-F5344CB8AC3E}">
        <p14:creationId xmlns:p14="http://schemas.microsoft.com/office/powerpoint/2010/main" val="3416407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68235" y="328678"/>
            <a:ext cx="10396882" cy="115196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3600" b="1" u="sng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</a:rPr>
              <a:t>PART 4: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Homework (</a:t>
            </a:r>
            <a:r>
              <a:rPr lang="en-US" sz="3600" b="1" dirty="0" err="1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oQ</a:t>
            </a: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)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3289624" y="1837766"/>
            <a:ext cx="8114249" cy="33801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400" b="1" cap="none" dirty="0">
                <a:solidFill>
                  <a:schemeClr val="tx1"/>
                </a:solidFill>
                <a:latin typeface="Comic Sans MS" panose="030F0702030302020204" pitchFamily="66" charset="0"/>
              </a:rPr>
              <a:t>Task of the week: </a:t>
            </a:r>
            <a:r>
              <a:rPr lang="en-US" sz="2400" cap="none" dirty="0">
                <a:solidFill>
                  <a:schemeClr val="tx1"/>
                </a:solidFill>
                <a:latin typeface="Comic Sans MS" panose="030F0702030302020204" pitchFamily="66" charset="0"/>
              </a:rPr>
              <a:t>Read the following question and answer based on your own opinion</a:t>
            </a:r>
            <a:r>
              <a:rPr lang="en-US" sz="2400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. </a:t>
            </a:r>
            <a:r>
              <a:rPr lang="en-US" sz="2400" cap="none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(short answers aren’t accepted!!!)</a:t>
            </a:r>
          </a:p>
          <a:p>
            <a:pPr>
              <a:lnSpc>
                <a:spcPct val="100000"/>
              </a:lnSpc>
            </a:pPr>
            <a:endParaRPr lang="en-US" sz="1100" cap="none" dirty="0">
              <a:solidFill>
                <a:schemeClr val="tx1"/>
              </a:solidFill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sz="2400" b="1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OQ</a:t>
            </a:r>
            <a:r>
              <a:rPr lang="en-US" sz="2400" b="1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: </a:t>
            </a:r>
            <a:r>
              <a:rPr lang="en-US" sz="2400" b="1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If you could choose ... Would you choose to lie in an </a:t>
            </a:r>
            <a:r>
              <a:rPr lang="en-US" sz="2400" b="1" cap="none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apartment</a:t>
            </a:r>
            <a:r>
              <a:rPr lang="en-US" sz="2400" b="1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or in </a:t>
            </a:r>
            <a:r>
              <a:rPr lang="en-US" sz="2400" b="1" cap="none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a big house</a:t>
            </a:r>
            <a:r>
              <a:rPr lang="en-US" sz="2400" b="1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? And why? </a:t>
            </a:r>
          </a:p>
          <a:p>
            <a:pPr>
              <a:lnSpc>
                <a:spcPct val="100000"/>
              </a:lnSpc>
            </a:pPr>
            <a:r>
              <a:rPr lang="en-US" sz="900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 </a:t>
            </a:r>
            <a:r>
              <a:rPr lang="en-US" sz="1600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 </a:t>
            </a:r>
            <a:r>
              <a:rPr lang="en-US" sz="2400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 </a:t>
            </a:r>
            <a:endParaRPr lang="en-US" sz="2400" cap="none" dirty="0">
              <a:solidFill>
                <a:schemeClr val="tx1"/>
              </a:solidFill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sz="2400" cap="none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Explain and justify </a:t>
            </a:r>
            <a:r>
              <a:rPr lang="en-US" sz="2400" cap="none" dirty="0">
                <a:solidFill>
                  <a:schemeClr val="tx1"/>
                </a:solidFill>
                <a:latin typeface="Comic Sans MS" panose="030F0702030302020204" pitchFamily="66" charset="0"/>
              </a:rPr>
              <a:t>your answer!</a:t>
            </a:r>
          </a:p>
          <a:p>
            <a:pPr algn="ctr">
              <a:lnSpc>
                <a:spcPct val="100000"/>
              </a:lnSpc>
            </a:pPr>
            <a:endParaRPr lang="en-US" sz="105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643261"/>
            <a:ext cx="2603824" cy="2574614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157" y="5436736"/>
            <a:ext cx="870661" cy="870661"/>
          </a:xfrm>
          <a:prstGeom prst="rect">
            <a:avLst/>
          </a:prstGeom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5436736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This homework is to do your research and learn new vocabulary in the process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5057" y="-89568"/>
            <a:ext cx="2609430" cy="181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229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/>
          <p:cNvSpPr txBox="1"/>
          <p:nvPr/>
        </p:nvSpPr>
        <p:spPr>
          <a:xfrm>
            <a:off x="52252" y="867286"/>
            <a:ext cx="11488858" cy="378565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/>
              <a:t>Choosing between an apartment and a big house depends on lifestyle and priorities.</a:t>
            </a:r>
            <a:br>
              <a:rPr lang="en-US" sz="2000"/>
            </a:br>
            <a:r>
              <a:rPr lang="en-US" sz="2000"/>
              <a:t>Apartments are often more affordable and located in urban areas, offering convenience and proximity to work, shops, and entertainment.</a:t>
            </a:r>
            <a:br>
              <a:rPr lang="en-US" sz="2000"/>
            </a:br>
            <a:r>
              <a:rPr lang="en-US" sz="2000"/>
              <a:t>They also require less maintenance and often include shared amenities like gyms or pools, making them ideal for a low-maintenance lifestyle.</a:t>
            </a:r>
            <a:br>
              <a:rPr lang="en-US" sz="2000"/>
            </a:br>
            <a:r>
              <a:rPr lang="en-US" sz="2000"/>
              <a:t>Security is usually better in apartments, with features like gated access or surveillance.</a:t>
            </a:r>
          </a:p>
          <a:p>
            <a:r>
              <a:rPr lang="en-US" sz="2000"/>
              <a:t>On the other hand, big houses provide more space, privacy, and the freedom to customize.</a:t>
            </a:r>
            <a:br>
              <a:rPr lang="en-US" sz="2000"/>
            </a:br>
            <a:r>
              <a:rPr lang="en-US" sz="2000"/>
              <a:t>They are perfect for families, pet owners, or those who enjoy gardening or outdoor activities.</a:t>
            </a:r>
            <a:br>
              <a:rPr lang="en-US" sz="2000"/>
            </a:br>
            <a:r>
              <a:rPr lang="en-US" sz="2000"/>
              <a:t>While houses are more expensive and require more upkeep, they offer long-term value and a sense of independence.</a:t>
            </a:r>
          </a:p>
          <a:p>
            <a:r>
              <a:rPr lang="en-US" sz="2000"/>
              <a:t>Personally, I would choose an apartment for its convenience, affordability, and urban location.</a:t>
            </a:r>
            <a:br>
              <a:rPr lang="en-US" sz="2000"/>
            </a:br>
            <a:r>
              <a:rPr lang="en-US" sz="2000"/>
              <a:t>However, the decision ultimately depends on individual needs and preferences.</a:t>
            </a:r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314122" y="5436736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Any pronunciation error is corrected by the teacher instantly!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3738752" y="145391"/>
            <a:ext cx="4126860" cy="721895"/>
          </a:xfrm>
        </p:spPr>
        <p:txBody>
          <a:bodyPr>
            <a:normAutofit/>
          </a:bodyPr>
          <a:lstStyle/>
          <a:p>
            <a:pPr algn="ctr"/>
            <a:r>
              <a:rPr lang="en-US" sz="3700" dirty="0" smtClean="0"/>
              <a:t>IMPORTANT NOTES</a:t>
            </a:r>
            <a:endParaRPr lang="en-US" sz="37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157" y="5436736"/>
            <a:ext cx="870661" cy="87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764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4400" b="1" u="sng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</a:rPr>
              <a:t>PART 1:</a:t>
            </a:r>
            <a:r>
              <a:rPr lang="en-US" sz="4400" b="1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/>
            </a:r>
            <a:b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</a:br>
            <a: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Warm up </a:t>
            </a:r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YOUR tongue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737" y="344679"/>
            <a:ext cx="2055420" cy="2002613"/>
          </a:xfrm>
        </p:spPr>
      </p:pic>
      <p:sp>
        <p:nvSpPr>
          <p:cNvPr id="7" name="Titre 1"/>
          <p:cNvSpPr txBox="1">
            <a:spLocks/>
          </p:cNvSpPr>
          <p:nvPr/>
        </p:nvSpPr>
        <p:spPr>
          <a:xfrm>
            <a:off x="2886892" y="2092803"/>
            <a:ext cx="8712926" cy="35242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000" i="1" cap="none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“Try to perform the following dialogues with your teacher. </a:t>
            </a:r>
          </a:p>
          <a:p>
            <a:pPr>
              <a:lnSpc>
                <a:spcPct val="100000"/>
              </a:lnSpc>
            </a:pPr>
            <a:r>
              <a:rPr lang="en-US" sz="4000" i="1" cap="none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Correct your pronunciation mistakes along the way.”</a:t>
            </a:r>
            <a:endParaRPr lang="en-US" sz="4000" i="1" cap="none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71" y="2643261"/>
            <a:ext cx="2603824" cy="2574614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157" y="5436736"/>
            <a:ext cx="870661" cy="870661"/>
          </a:xfrm>
          <a:prstGeom prst="rect">
            <a:avLst/>
          </a:prstGeom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117566" y="5436736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This exercise corrects your pronunciation and improves your reading skills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661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157" y="5436736"/>
            <a:ext cx="870661" cy="87066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0" y="711884"/>
            <a:ext cx="11599818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i="1" dirty="0" smtClean="0">
                <a:latin typeface="Comic Sans MS" panose="030F0702030302020204" pitchFamily="66" charset="0"/>
              </a:rPr>
              <a:t>(Teacher): </a:t>
            </a:r>
            <a:r>
              <a:rPr lang="en-US" sz="2000" i="1" dirty="0" smtClean="0">
                <a:latin typeface="Comic Sans MS" panose="030F0702030302020204" pitchFamily="66" charset="0"/>
              </a:rPr>
              <a:t>Hi good morning, (Student’s name). How are you?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 smtClean="0">
                <a:solidFill>
                  <a:srgbClr val="00B050"/>
                </a:solidFill>
                <a:latin typeface="Comic Sans MS" panose="030F0702030302020204" pitchFamily="66" charset="0"/>
              </a:rPr>
              <a:t>Ahmed (Student): </a:t>
            </a:r>
            <a:r>
              <a:rPr lang="en-US" sz="2000" i="1" dirty="0" smtClean="0">
                <a:latin typeface="Comic Sans MS" panose="030F0702030302020204" pitchFamily="66" charset="0"/>
              </a:rPr>
              <a:t>Hi good morning, teacher. I am fine. Thank you. And you?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 smtClean="0">
                <a:latin typeface="Comic Sans MS" panose="030F0702030302020204" pitchFamily="66" charset="0"/>
              </a:rPr>
              <a:t>(Teacher</a:t>
            </a:r>
            <a:r>
              <a:rPr lang="en-US" sz="2000" b="1" i="1" dirty="0">
                <a:latin typeface="Comic Sans MS" panose="030F0702030302020204" pitchFamily="66" charset="0"/>
              </a:rPr>
              <a:t>): </a:t>
            </a:r>
            <a:r>
              <a:rPr lang="en-US" sz="2000" i="1" dirty="0" smtClean="0">
                <a:latin typeface="Comic Sans MS" panose="030F0702030302020204" pitchFamily="66" charset="0"/>
              </a:rPr>
              <a:t>I am fine, too. Thanks. Please, tell me, (student’s name) ... Where do you live currently? 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>
                <a:solidFill>
                  <a:srgbClr val="00B050"/>
                </a:solidFill>
                <a:latin typeface="Comic Sans MS" panose="030F0702030302020204" pitchFamily="66" charset="0"/>
              </a:rPr>
              <a:t>Ahmed (Student): </a:t>
            </a:r>
            <a:r>
              <a:rPr lang="en-US" sz="2000" i="1" dirty="0" smtClean="0">
                <a:latin typeface="Comic Sans MS" panose="030F0702030302020204" pitchFamily="66" charset="0"/>
              </a:rPr>
              <a:t>Now, I live in a small apartment on the 5</a:t>
            </a:r>
            <a:r>
              <a:rPr lang="en-US" sz="2000" i="1" baseline="30000" dirty="0" smtClean="0">
                <a:latin typeface="Comic Sans MS" panose="030F0702030302020204" pitchFamily="66" charset="0"/>
              </a:rPr>
              <a:t>th</a:t>
            </a:r>
            <a:r>
              <a:rPr lang="en-US" sz="2000" i="1" dirty="0" smtClean="0">
                <a:latin typeface="Comic Sans MS" panose="030F0702030302020204" pitchFamily="66" charset="0"/>
              </a:rPr>
              <a:t> floor with some noisy neighbors.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 smtClean="0">
                <a:latin typeface="Comic Sans MS" panose="030F0702030302020204" pitchFamily="66" charset="0"/>
              </a:rPr>
              <a:t>(Teacher</a:t>
            </a:r>
            <a:r>
              <a:rPr lang="en-US" sz="2000" b="1" i="1" dirty="0">
                <a:latin typeface="Comic Sans MS" panose="030F0702030302020204" pitchFamily="66" charset="0"/>
              </a:rPr>
              <a:t>): </a:t>
            </a:r>
            <a:r>
              <a:rPr lang="en-US" sz="2000" i="1" dirty="0" smtClean="0">
                <a:latin typeface="Comic Sans MS" panose="030F0702030302020204" pitchFamily="66" charset="0"/>
              </a:rPr>
              <a:t>You don’t seem to get along very well with your neighbors, do you?  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>
                <a:solidFill>
                  <a:srgbClr val="00B050"/>
                </a:solidFill>
                <a:latin typeface="Comic Sans MS" panose="030F0702030302020204" pitchFamily="66" charset="0"/>
              </a:rPr>
              <a:t>Ahmed (Student): </a:t>
            </a:r>
            <a:r>
              <a:rPr lang="en-US" sz="2000" i="1" dirty="0" smtClean="0">
                <a:latin typeface="Comic Sans MS" panose="030F0702030302020204" pitchFamily="66" charset="0"/>
              </a:rPr>
              <a:t>No. We don’t get along very well. They are very noisy and they don’t respect our sleeping time.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 smtClean="0">
                <a:latin typeface="Comic Sans MS" panose="030F0702030302020204" pitchFamily="66" charset="0"/>
              </a:rPr>
              <a:t>(Teacher</a:t>
            </a:r>
            <a:r>
              <a:rPr lang="en-US" sz="2000" b="1" i="1" dirty="0">
                <a:latin typeface="Comic Sans MS" panose="030F0702030302020204" pitchFamily="66" charset="0"/>
              </a:rPr>
              <a:t>): </a:t>
            </a:r>
            <a:r>
              <a:rPr lang="en-US" sz="2000" i="1" dirty="0" smtClean="0">
                <a:latin typeface="Comic Sans MS" panose="030F0702030302020204" pitchFamily="66" charset="0"/>
              </a:rPr>
              <a:t>I see ... But is that the only reason that made you look for a new house?  </a:t>
            </a:r>
            <a:endParaRPr lang="en-US" sz="2000" i="1" dirty="0">
              <a:latin typeface="Comic Sans MS" panose="030F0702030302020204" pitchFamily="66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i="1" dirty="0">
                <a:solidFill>
                  <a:srgbClr val="00B050"/>
                </a:solidFill>
                <a:latin typeface="Comic Sans MS" panose="030F0702030302020204" pitchFamily="66" charset="0"/>
              </a:rPr>
              <a:t>Ahmed (Student): </a:t>
            </a:r>
            <a:r>
              <a:rPr lang="en-US" sz="2000" i="1" dirty="0" smtClean="0">
                <a:latin typeface="Comic Sans MS" panose="030F0702030302020204" pitchFamily="66" charset="0"/>
              </a:rPr>
              <a:t>No. Not the only reason of course.</a:t>
            </a:r>
            <a:endParaRPr lang="en-US" sz="2000" i="1" dirty="0">
              <a:latin typeface="Comic Sans MS" panose="030F0702030302020204" pitchFamily="66" charset="0"/>
            </a:endParaRPr>
          </a:p>
          <a:p>
            <a:pPr algn="just">
              <a:lnSpc>
                <a:spcPct val="150000"/>
              </a:lnSpc>
            </a:pPr>
            <a:endParaRPr lang="en-US" sz="2000" i="1" dirty="0" smtClean="0">
              <a:latin typeface="Comic Sans MS" panose="030F0702030302020204" pitchFamily="66" charset="0"/>
            </a:endParaRPr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875212" y="5436736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Any pronunciation error is corrected by the teacher instantly!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1591096" y="36419"/>
            <a:ext cx="8422169" cy="721895"/>
          </a:xfrm>
        </p:spPr>
        <p:txBody>
          <a:bodyPr>
            <a:noAutofit/>
          </a:bodyPr>
          <a:lstStyle/>
          <a:p>
            <a:pPr algn="ctr"/>
            <a:r>
              <a:rPr lang="en-US" sz="2800" dirty="0" smtClean="0">
                <a:latin typeface="Franklin Gothic Demi Cond" panose="020B0706030402020204" pitchFamily="34" charset="0"/>
              </a:rPr>
              <a:t>Dialogue (Ahmed &amp; The teacher)</a:t>
            </a:r>
            <a:endParaRPr lang="en-US" sz="2800" dirty="0"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605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157" y="5436736"/>
            <a:ext cx="870661" cy="87066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0" y="711884"/>
            <a:ext cx="11599818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i="1" dirty="0" smtClean="0">
                <a:solidFill>
                  <a:srgbClr val="00B050"/>
                </a:solidFill>
                <a:latin typeface="Comic Sans MS" panose="030F0702030302020204" pitchFamily="66" charset="0"/>
              </a:rPr>
              <a:t>Ahmed (Student): </a:t>
            </a:r>
            <a:r>
              <a:rPr lang="en-US" sz="2000" i="1" dirty="0" smtClean="0">
                <a:latin typeface="Comic Sans MS" panose="030F0702030302020204" pitchFamily="66" charset="0"/>
              </a:rPr>
              <a:t>When you live in an apartment, you have to come back early in the evening or you will not find any parking space around.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 smtClean="0">
                <a:latin typeface="Comic Sans MS" panose="030F0702030302020204" pitchFamily="66" charset="0"/>
              </a:rPr>
              <a:t>(Teacher</a:t>
            </a:r>
            <a:r>
              <a:rPr lang="en-US" sz="2000" b="1" i="1" dirty="0">
                <a:latin typeface="Comic Sans MS" panose="030F0702030302020204" pitchFamily="66" charset="0"/>
              </a:rPr>
              <a:t>): </a:t>
            </a:r>
            <a:r>
              <a:rPr lang="en-US" sz="2000" i="1" dirty="0" smtClean="0">
                <a:latin typeface="Comic Sans MS" panose="030F0702030302020204" pitchFamily="66" charset="0"/>
              </a:rPr>
              <a:t>Yeah .. That’s an issue that keeps stressful all the time. 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>
                <a:solidFill>
                  <a:srgbClr val="00B050"/>
                </a:solidFill>
                <a:latin typeface="Comic Sans MS" panose="030F0702030302020204" pitchFamily="66" charset="0"/>
              </a:rPr>
              <a:t>Ahmed (Student): </a:t>
            </a:r>
            <a:r>
              <a:rPr lang="en-US" sz="2000" i="1" dirty="0" smtClean="0">
                <a:latin typeface="Comic Sans MS" panose="030F0702030302020204" pitchFamily="66" charset="0"/>
              </a:rPr>
              <a:t>Also, when you live on the 5</a:t>
            </a:r>
            <a:r>
              <a:rPr lang="en-US" sz="2000" i="1" baseline="30000" dirty="0" smtClean="0">
                <a:latin typeface="Comic Sans MS" panose="030F0702030302020204" pitchFamily="66" charset="0"/>
              </a:rPr>
              <a:t>th</a:t>
            </a:r>
            <a:r>
              <a:rPr lang="en-US" sz="2000" i="1" dirty="0" smtClean="0">
                <a:latin typeface="Comic Sans MS" panose="030F0702030302020204" pitchFamily="66" charset="0"/>
              </a:rPr>
              <a:t> floor, you always pray that the elevator is working. Because when it breaks, you will have to take the stairs carrying your heavy stuff</a:t>
            </a:r>
            <a:r>
              <a:rPr lang="en-US" sz="2000" i="1" dirty="0">
                <a:latin typeface="Comic Sans MS" panose="030F0702030302020204" pitchFamily="66" charset="0"/>
              </a:rPr>
              <a:t>!</a:t>
            </a:r>
            <a:r>
              <a:rPr lang="en-US" sz="2000" i="1" dirty="0" smtClean="0">
                <a:latin typeface="Comic Sans MS" panose="030F0702030302020204" pitchFamily="66" charset="0"/>
              </a:rPr>
              <a:t>  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 smtClean="0">
                <a:latin typeface="Comic Sans MS" panose="030F0702030302020204" pitchFamily="66" charset="0"/>
              </a:rPr>
              <a:t>(Teacher</a:t>
            </a:r>
            <a:r>
              <a:rPr lang="en-US" sz="2000" b="1" i="1" dirty="0">
                <a:latin typeface="Comic Sans MS" panose="030F0702030302020204" pitchFamily="66" charset="0"/>
              </a:rPr>
              <a:t>): </a:t>
            </a:r>
            <a:r>
              <a:rPr lang="en-US" sz="2000" i="1" dirty="0" smtClean="0">
                <a:latin typeface="Comic Sans MS" panose="030F0702030302020204" pitchFamily="66" charset="0"/>
              </a:rPr>
              <a:t>Ok .. Now, tell me, please ..  what kind of a house you’re looking for?  </a:t>
            </a:r>
            <a:endParaRPr lang="en-US" sz="2000" i="1" dirty="0">
              <a:latin typeface="Comic Sans MS" panose="030F0702030302020204" pitchFamily="66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i="1" dirty="0">
                <a:solidFill>
                  <a:srgbClr val="00B050"/>
                </a:solidFill>
                <a:latin typeface="Comic Sans MS" panose="030F0702030302020204" pitchFamily="66" charset="0"/>
              </a:rPr>
              <a:t>Ahmed (Student): </a:t>
            </a:r>
            <a:r>
              <a:rPr lang="en-US" sz="2000" i="1" dirty="0" smtClean="0">
                <a:latin typeface="Comic Sans MS" panose="030F0702030302020204" pitchFamily="66" charset="0"/>
              </a:rPr>
              <a:t>I want a medium-size house in the city with at least two floors and a basement plus a garage where I can park my car any time I want.</a:t>
            </a:r>
          </a:p>
          <a:p>
            <a:pPr algn="just">
              <a:lnSpc>
                <a:spcPct val="150000"/>
              </a:lnSpc>
            </a:pPr>
            <a:r>
              <a:rPr lang="en-US" sz="2000" b="1" i="1" dirty="0" smtClean="0">
                <a:latin typeface="Comic Sans MS" panose="030F0702030302020204" pitchFamily="66" charset="0"/>
              </a:rPr>
              <a:t>(Teacher</a:t>
            </a:r>
            <a:r>
              <a:rPr lang="en-US" sz="2000" b="1" i="1" dirty="0">
                <a:latin typeface="Comic Sans MS" panose="030F0702030302020204" pitchFamily="66" charset="0"/>
              </a:rPr>
              <a:t>): </a:t>
            </a:r>
            <a:r>
              <a:rPr lang="en-US" sz="2000" i="1" dirty="0" smtClean="0">
                <a:latin typeface="Comic Sans MS" panose="030F0702030302020204" pitchFamily="66" charset="0"/>
              </a:rPr>
              <a:t>Great! I hope you will find the house you’re looking for, soon. Thanks for your time.  </a:t>
            </a:r>
            <a:endParaRPr lang="en-US" sz="2000" i="1" dirty="0">
              <a:latin typeface="Comic Sans MS" panose="030F0702030302020204" pitchFamily="66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i="1" dirty="0">
                <a:solidFill>
                  <a:srgbClr val="00B050"/>
                </a:solidFill>
                <a:latin typeface="Comic Sans MS" panose="030F0702030302020204" pitchFamily="66" charset="0"/>
              </a:rPr>
              <a:t>Ahmed (Student): </a:t>
            </a:r>
            <a:r>
              <a:rPr lang="en-US" sz="2000" i="1" dirty="0" smtClean="0">
                <a:latin typeface="Comic Sans MS" panose="030F0702030302020204" pitchFamily="66" charset="0"/>
              </a:rPr>
              <a:t>You’re always welcome, teacher. It’s my pleasure.</a:t>
            </a:r>
            <a:endParaRPr lang="en-US" sz="2000" i="1" dirty="0">
              <a:latin typeface="Comic Sans MS" panose="030F0702030302020204" pitchFamily="66" charset="0"/>
            </a:endParaRPr>
          </a:p>
          <a:p>
            <a:pPr algn="just">
              <a:lnSpc>
                <a:spcPct val="150000"/>
              </a:lnSpc>
            </a:pPr>
            <a:endParaRPr lang="en-US" sz="2000" i="1" dirty="0" smtClean="0">
              <a:latin typeface="Comic Sans MS" panose="030F0702030302020204" pitchFamily="66" charset="0"/>
            </a:endParaRPr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875212" y="5436736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Any pronunciation error is corrected by the teacher instantly!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1591096" y="36419"/>
            <a:ext cx="8422169" cy="721895"/>
          </a:xfrm>
        </p:spPr>
        <p:txBody>
          <a:bodyPr>
            <a:noAutofit/>
          </a:bodyPr>
          <a:lstStyle/>
          <a:p>
            <a:pPr algn="ctr"/>
            <a:r>
              <a:rPr lang="en-US" sz="2800" dirty="0" smtClean="0">
                <a:latin typeface="Franklin Gothic Demi Cond" panose="020B0706030402020204" pitchFamily="34" charset="0"/>
              </a:rPr>
              <a:t>Dialogue (Ahmed &amp; The teacher)</a:t>
            </a:r>
            <a:endParaRPr lang="en-US" sz="2800" dirty="0"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178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4400" b="1" u="sng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</a:rPr>
              <a:t>PART 2:</a:t>
            </a:r>
            <a:r>
              <a:rPr lang="en-US" sz="4400" b="1" dirty="0" smtClean="0">
                <a:solidFill>
                  <a:schemeClr val="accent1">
                    <a:lumMod val="50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/>
            </a:r>
            <a:b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</a:br>
            <a: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Practical review</a:t>
            </a:r>
            <a:endParaRPr lang="en-US" sz="4400" b="1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151" t="15784" r="17880" b="6900"/>
          <a:stretch/>
        </p:blipFill>
        <p:spPr>
          <a:xfrm>
            <a:off x="7519950" y="82941"/>
            <a:ext cx="3644537" cy="2560320"/>
          </a:xfrm>
        </p:spPr>
      </p:pic>
      <p:sp>
        <p:nvSpPr>
          <p:cNvPr id="7" name="Titre 1"/>
          <p:cNvSpPr txBox="1">
            <a:spLocks/>
          </p:cNvSpPr>
          <p:nvPr/>
        </p:nvSpPr>
        <p:spPr>
          <a:xfrm>
            <a:off x="3289625" y="2525587"/>
            <a:ext cx="7711637" cy="2614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000" i="1" cap="none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“Get back to </a:t>
            </a:r>
            <a:r>
              <a:rPr lang="en-US" sz="4000" i="1" cap="none" dirty="0" err="1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Mounir’s</a:t>
            </a:r>
            <a:r>
              <a:rPr lang="en-US" sz="4000" i="1" cap="none" dirty="0" smtClean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and Ahmed’s conversations with the teacher and try to answer the following questions.”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2643261"/>
            <a:ext cx="2603824" cy="2574614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9157" y="5436736"/>
            <a:ext cx="870661" cy="870661"/>
          </a:xfrm>
          <a:prstGeom prst="rect">
            <a:avLst/>
          </a:prstGeom>
        </p:spPr>
      </p:pic>
      <p:sp>
        <p:nvSpPr>
          <p:cNvPr id="11" name="Titre 1"/>
          <p:cNvSpPr txBox="1">
            <a:spLocks/>
          </p:cNvSpPr>
          <p:nvPr/>
        </p:nvSpPr>
        <p:spPr>
          <a:xfrm>
            <a:off x="0" y="5436736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This exercise helps you to member the vocabulary you learnt during the week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436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565484" y="5448768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Re-watch the full conversations to be able to do this activity!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pic>
        <p:nvPicPr>
          <p:cNvPr id="5" name="Mounir (HomeSwetHome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46823" y="767998"/>
            <a:ext cx="6867468" cy="4331156"/>
          </a:xfrm>
          <a:prstGeom prst="rect">
            <a:avLst/>
          </a:prstGeom>
        </p:spPr>
      </p:pic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1669473" y="-94502"/>
            <a:ext cx="8422169" cy="721895"/>
          </a:xfrm>
        </p:spPr>
        <p:txBody>
          <a:bodyPr>
            <a:noAutofit/>
          </a:bodyPr>
          <a:lstStyle/>
          <a:p>
            <a:pPr algn="ctr"/>
            <a:r>
              <a:rPr lang="en-US" sz="2800" dirty="0" err="1" smtClean="0">
                <a:latin typeface="Franklin Gothic Demi Cond" panose="020B0706030402020204" pitchFamily="34" charset="0"/>
              </a:rPr>
              <a:t>Mounir’s</a:t>
            </a:r>
            <a:r>
              <a:rPr lang="en-US" sz="2800" dirty="0" smtClean="0">
                <a:latin typeface="Franklin Gothic Demi Cond" panose="020B0706030402020204" pitchFamily="34" charset="0"/>
              </a:rPr>
              <a:t> conversation</a:t>
            </a:r>
            <a:endParaRPr lang="en-US" sz="2800" dirty="0"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733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565484" y="5448768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Re-watch the full conversations to be able to do this activity!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1669473" y="-94502"/>
            <a:ext cx="8422169" cy="721895"/>
          </a:xfrm>
        </p:spPr>
        <p:txBody>
          <a:bodyPr>
            <a:noAutofit/>
          </a:bodyPr>
          <a:lstStyle/>
          <a:p>
            <a:pPr algn="ctr"/>
            <a:r>
              <a:rPr lang="en-US" sz="2800" dirty="0" smtClean="0">
                <a:latin typeface="Franklin Gothic Demi Cond" panose="020B0706030402020204" pitchFamily="34" charset="0"/>
              </a:rPr>
              <a:t>Possible questions</a:t>
            </a:r>
            <a:endParaRPr lang="en-US" sz="2800" dirty="0">
              <a:latin typeface="Franklin Gothic Demi Cond" panose="020B0706030402020204" pitchFamily="34" charset="0"/>
            </a:endParaRPr>
          </a:p>
        </p:txBody>
      </p:sp>
      <p:sp>
        <p:nvSpPr>
          <p:cNvPr id="6" name="Espace réservé du texte 3"/>
          <p:cNvSpPr txBox="1">
            <a:spLocks/>
          </p:cNvSpPr>
          <p:nvPr/>
        </p:nvSpPr>
        <p:spPr>
          <a:xfrm>
            <a:off x="178767" y="754044"/>
            <a:ext cx="5163942" cy="25801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2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Where does </a:t>
            </a:r>
            <a:r>
              <a:rPr lang="en-US" cap="none" dirty="0" err="1" smtClean="0">
                <a:latin typeface="Comic Sans MS" panose="030F0702030302020204" pitchFamily="66" charset="0"/>
              </a:rPr>
              <a:t>Mounir</a:t>
            </a:r>
            <a:r>
              <a:rPr lang="en-US" cap="none" dirty="0" smtClean="0">
                <a:latin typeface="Comic Sans MS" panose="030F0702030302020204" pitchFamily="66" charset="0"/>
              </a:rPr>
              <a:t> live?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Does he own it? Or he just rents?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Can </a:t>
            </a:r>
            <a:r>
              <a:rPr lang="en-US" cap="none" dirty="0" err="1" smtClean="0">
                <a:latin typeface="Comic Sans MS" panose="030F0702030302020204" pitchFamily="66" charset="0"/>
              </a:rPr>
              <a:t>Mounir</a:t>
            </a:r>
            <a:r>
              <a:rPr lang="en-US" cap="none" dirty="0" smtClean="0">
                <a:latin typeface="Comic Sans MS" panose="030F0702030302020204" pitchFamily="66" charset="0"/>
              </a:rPr>
              <a:t> afford to buy a new house?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Is he married to a housewife?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Does she have time to manage a big house?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Is that the only reason why he prefers to live in an apartment?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What are the others reasons? (name at least 2)</a:t>
            </a:r>
            <a:endParaRPr lang="en-US" cap="none" dirty="0">
              <a:latin typeface="Comic Sans MS" panose="030F0702030302020204" pitchFamily="66" charset="0"/>
            </a:endParaRPr>
          </a:p>
        </p:txBody>
      </p:sp>
      <p:sp>
        <p:nvSpPr>
          <p:cNvPr id="8" name="Espace réservé du texte 3"/>
          <p:cNvSpPr txBox="1">
            <a:spLocks/>
          </p:cNvSpPr>
          <p:nvPr/>
        </p:nvSpPr>
        <p:spPr>
          <a:xfrm>
            <a:off x="6048042" y="963050"/>
            <a:ext cx="4789469" cy="25801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2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What issues usually come with living in an apartment? (mention at least 2)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Does </a:t>
            </a:r>
            <a:r>
              <a:rPr lang="en-US" cap="none" dirty="0" err="1" smtClean="0">
                <a:latin typeface="Comic Sans MS" panose="030F0702030302020204" pitchFamily="66" charset="0"/>
              </a:rPr>
              <a:t>Mounir</a:t>
            </a:r>
            <a:r>
              <a:rPr lang="en-US" cap="none" dirty="0" smtClean="0">
                <a:latin typeface="Comic Sans MS" panose="030F0702030302020204" pitchFamily="66" charset="0"/>
              </a:rPr>
              <a:t> get along very well with his neighbors?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On which floor does he live?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Are the roofs and the walls soundproof?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What can you say about </a:t>
            </a:r>
            <a:r>
              <a:rPr lang="en-US" cap="none" dirty="0" err="1" smtClean="0">
                <a:latin typeface="Comic Sans MS" panose="030F0702030302020204" pitchFamily="66" charset="0"/>
              </a:rPr>
              <a:t>Mounir’s</a:t>
            </a:r>
            <a:r>
              <a:rPr lang="en-US" cap="none" dirty="0" smtClean="0">
                <a:latin typeface="Comic Sans MS" panose="030F0702030302020204" pitchFamily="66" charset="0"/>
              </a:rPr>
              <a:t> personality in general? </a:t>
            </a:r>
            <a:endParaRPr lang="en-US" cap="none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94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565484" y="5448768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Re-watch the full conversations to be able to do this activity!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1669473" y="-94502"/>
            <a:ext cx="8422169" cy="721895"/>
          </a:xfrm>
        </p:spPr>
        <p:txBody>
          <a:bodyPr>
            <a:noAutofit/>
          </a:bodyPr>
          <a:lstStyle/>
          <a:p>
            <a:pPr algn="ctr"/>
            <a:r>
              <a:rPr lang="en-US" sz="2800" dirty="0" smtClean="0">
                <a:latin typeface="Franklin Gothic Demi Cond" panose="020B0706030402020204" pitchFamily="34" charset="0"/>
              </a:rPr>
              <a:t>Ahmed’s conversation</a:t>
            </a:r>
            <a:endParaRPr lang="en-US" sz="2800" dirty="0">
              <a:latin typeface="Franklin Gothic Demi Cond" panose="020B0706030402020204" pitchFamily="34" charset="0"/>
            </a:endParaRPr>
          </a:p>
        </p:txBody>
      </p:sp>
      <p:pic>
        <p:nvPicPr>
          <p:cNvPr id="3" name="Conversation with Ahmed (HomeSweetHome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9300" y="747998"/>
            <a:ext cx="8142514" cy="458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69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565484" y="5448768"/>
            <a:ext cx="10965117" cy="1265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300" u="sng" cap="none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Re-watch the full conversations to be able to do this activity!</a:t>
            </a:r>
          </a:p>
          <a:p>
            <a:pPr algn="ctr">
              <a:lnSpc>
                <a:spcPct val="100000"/>
              </a:lnSpc>
            </a:pPr>
            <a:endParaRPr lang="en-US" sz="1600" i="1" cap="none" dirty="0" smtClean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1669473" y="-94502"/>
            <a:ext cx="8422169" cy="721895"/>
          </a:xfrm>
        </p:spPr>
        <p:txBody>
          <a:bodyPr>
            <a:noAutofit/>
          </a:bodyPr>
          <a:lstStyle/>
          <a:p>
            <a:pPr algn="ctr"/>
            <a:r>
              <a:rPr lang="en-US" sz="2800" dirty="0" smtClean="0">
                <a:latin typeface="Franklin Gothic Demi Cond" panose="020B0706030402020204" pitchFamily="34" charset="0"/>
              </a:rPr>
              <a:t>Possible questions</a:t>
            </a:r>
            <a:endParaRPr lang="en-US" sz="2800" dirty="0">
              <a:latin typeface="Franklin Gothic Demi Cond" panose="020B0706030402020204" pitchFamily="34" charset="0"/>
            </a:endParaRPr>
          </a:p>
        </p:txBody>
      </p:sp>
      <p:sp>
        <p:nvSpPr>
          <p:cNvPr id="6" name="Espace réservé du texte 3"/>
          <p:cNvSpPr txBox="1">
            <a:spLocks/>
          </p:cNvSpPr>
          <p:nvPr/>
        </p:nvSpPr>
        <p:spPr>
          <a:xfrm>
            <a:off x="178767" y="963050"/>
            <a:ext cx="5163942" cy="25801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2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Where does Ahmed live currently?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Does he like there?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On which floor does he live?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Does Ahmed get along very well with his neighbors?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If not, why?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Does </a:t>
            </a:r>
            <a:r>
              <a:rPr lang="en-US" cap="none" dirty="0" err="1" smtClean="0">
                <a:latin typeface="Comic Sans MS" panose="030F0702030302020204" pitchFamily="66" charset="0"/>
              </a:rPr>
              <a:t>Ahmd</a:t>
            </a:r>
            <a:r>
              <a:rPr lang="en-US" cap="none" dirty="0" smtClean="0">
                <a:latin typeface="Comic Sans MS" panose="030F0702030302020204" pitchFamily="66" charset="0"/>
              </a:rPr>
              <a:t> always have a parking issue? If not always, when? </a:t>
            </a:r>
            <a:endParaRPr lang="en-US" cap="none" dirty="0">
              <a:latin typeface="Comic Sans MS" panose="030F0702030302020204" pitchFamily="66" charset="0"/>
            </a:endParaRPr>
          </a:p>
        </p:txBody>
      </p:sp>
      <p:sp>
        <p:nvSpPr>
          <p:cNvPr id="8" name="Espace réservé du texte 3"/>
          <p:cNvSpPr txBox="1">
            <a:spLocks/>
          </p:cNvSpPr>
          <p:nvPr/>
        </p:nvSpPr>
        <p:spPr>
          <a:xfrm>
            <a:off x="6048042" y="963050"/>
            <a:ext cx="4789469" cy="25801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2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Does the building elevator break occasionally?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How does he reach up to his apartment when it breaks?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Is Ahmed planning to stay there?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If not, where is he planning to move?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cap="none" dirty="0" smtClean="0">
                <a:latin typeface="Comic Sans MS" panose="030F0702030302020204" pitchFamily="66" charset="0"/>
              </a:rPr>
              <a:t>Can you describe Ahmed’s dream house briefly? </a:t>
            </a:r>
            <a:endParaRPr lang="en-US" cap="none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21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and événement">
  <a:themeElements>
    <a:clrScheme name="Grand événem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8FA751"/>
      </a:accent1>
      <a:accent2>
        <a:srgbClr val="629D7D"/>
      </a:accent2>
      <a:accent3>
        <a:srgbClr val="5A7AAB"/>
      </a:accent3>
      <a:accent4>
        <a:srgbClr val="AA618F"/>
      </a:accent4>
      <a:accent5>
        <a:srgbClr val="BA5445"/>
      </a:accent5>
      <a:accent6>
        <a:srgbClr val="C8A547"/>
      </a:accent6>
      <a:hlink>
        <a:srgbClr val="91BF1A"/>
      </a:hlink>
      <a:folHlink>
        <a:srgbClr val="ADBE82"/>
      </a:folHlink>
    </a:clrScheme>
    <a:fontScheme name="Grand événem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and événem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CF823853-53CC-4249-AEDB-2EA9F718B2D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TM04033927[[fn=Grand événement]]</Template>
  <TotalTime>1074</TotalTime>
  <Words>979</Words>
  <Application>Microsoft Office PowerPoint</Application>
  <PresentationFormat>Grand écran</PresentationFormat>
  <Paragraphs>89</Paragraphs>
  <Slides>12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Comic Sans MS</vt:lpstr>
      <vt:lpstr>Franklin Gothic Demi Cond</vt:lpstr>
      <vt:lpstr>Impact</vt:lpstr>
      <vt:lpstr>Wingdings</vt:lpstr>
      <vt:lpstr>Grand événement</vt:lpstr>
      <vt:lpstr> A2 level 05 Week 03</vt:lpstr>
      <vt:lpstr>PART 1:  Warm up YOUR tongue</vt:lpstr>
      <vt:lpstr>Dialogue (Ahmed &amp; The teacher)</vt:lpstr>
      <vt:lpstr>Dialogue (Ahmed &amp; The teacher)</vt:lpstr>
      <vt:lpstr>PART 2:  Practical review</vt:lpstr>
      <vt:lpstr>Mounir’s conversation</vt:lpstr>
      <vt:lpstr>Possible questions</vt:lpstr>
      <vt:lpstr>Ahmed’s conversation</vt:lpstr>
      <vt:lpstr>Possible questions</vt:lpstr>
      <vt:lpstr>PART 3: Direct Conversation</vt:lpstr>
      <vt:lpstr>PART 4: Homework (oQ)</vt:lpstr>
      <vt:lpstr>IMPORTANT NOTES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A2 level 04 Week 04</dc:title>
  <dc:creator>PBD-Lenovo</dc:creator>
  <cp:lastModifiedBy>RED1</cp:lastModifiedBy>
  <cp:revision>82</cp:revision>
  <dcterms:created xsi:type="dcterms:W3CDTF">2024-08-21T10:45:15Z</dcterms:created>
  <dcterms:modified xsi:type="dcterms:W3CDTF">2025-01-04T20:25:40Z</dcterms:modified>
</cp:coreProperties>
</file>

<file path=docProps/thumbnail.jpeg>
</file>